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60" r:id="rId2"/>
    <p:sldMasterId id="2147483668" r:id="rId3"/>
  </p:sldMasterIdLst>
  <p:notesMasterIdLst>
    <p:notesMasterId r:id="rId12"/>
  </p:notesMasterIdLst>
  <p:sldIdLst>
    <p:sldId id="257" r:id="rId4"/>
    <p:sldId id="348" r:id="rId5"/>
    <p:sldId id="350" r:id="rId6"/>
    <p:sldId id="364" r:id="rId7"/>
    <p:sldId id="361" r:id="rId8"/>
    <p:sldId id="362" r:id="rId9"/>
    <p:sldId id="351" r:id="rId10"/>
    <p:sldId id="360" r:id="rId11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36" autoAdjust="0"/>
    <p:restoredTop sz="94660"/>
  </p:normalViewPr>
  <p:slideViewPr>
    <p:cSldViewPr snapToGrid="0" snapToObjects="1">
      <p:cViewPr>
        <p:scale>
          <a:sx n="75" d="100"/>
          <a:sy n="75" d="100"/>
        </p:scale>
        <p:origin x="-1944" y="-26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22A7340-CEBA-9C4A-8A56-6286E4E93122}" type="datetimeFigureOut">
              <a:rPr lang="en-US" smtClean="0"/>
              <a:t>10/22/2015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0EE309F-84AB-6E44-8777-F6087E12BB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895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EE309F-84AB-6E44-8777-F6087E12BBC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069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EE309F-84AB-6E44-8777-F6087E12BBC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0692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EE309F-84AB-6E44-8777-F6087E12BBC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0692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EE309F-84AB-6E44-8777-F6087E12BBC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0692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EE309F-84AB-6E44-8777-F6087E12BBC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0692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EE309F-84AB-6E44-8777-F6087E12BBC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0692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EE309F-84AB-6E44-8777-F6087E12BBC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069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E431C-EC51-4ECC-9CCB-1F5C1952EDEE}" type="datetime1">
              <a:rPr lang="en-US" smtClean="0"/>
              <a:t>10/22/2015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C526E-0A08-E844-A4EE-F41C4940EF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047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EDB67-F261-43BB-8A08-F55D1627E94E}" type="datetime1">
              <a:rPr lang="en-US" smtClean="0"/>
              <a:t>10/22/2015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C526E-0A08-E844-A4EE-F41C4940EF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94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60162-7E66-489A-854F-94271DE4DF84}" type="datetime1">
              <a:rPr lang="en-US" smtClean="0"/>
              <a:t>10/22/2015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C526E-0A08-E844-A4EE-F41C4940EF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208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AF47C-C8C5-4876-972F-DBCDEABCD433}" type="datetime1">
              <a:rPr lang="en-US" smtClean="0"/>
              <a:t>10/22/2015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C526E-0A08-E844-A4EE-F41C4940EF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550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7FD41-6B9D-436F-932D-6BC8696E5491}" type="datetime1">
              <a:rPr lang="en-US" smtClean="0"/>
              <a:t>10/22/2015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C526E-0A08-E844-A4EE-F41C4940EF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686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A36ED-9002-40DF-BFB0-0DAD6620416B}" type="datetime1">
              <a:rPr lang="en-US" smtClean="0"/>
              <a:t>10/22/2015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C526E-0A08-E844-A4EE-F41C4940EF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935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8F875-607C-4860-857F-8AD7EF3904C5}" type="datetime1">
              <a:rPr lang="en-US" smtClean="0"/>
              <a:t>10/22/2015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C526E-0A08-E844-A4EE-F41C4940EF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91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55CCB-8BBB-4D9E-83C1-2EA6E0C50980}" type="datetime1">
              <a:rPr lang="en-US" smtClean="0"/>
              <a:t>10/22/2015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C526E-0A08-E844-A4EE-F41C4940EF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127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689E5-1506-4BB5-B282-E402D36F2626}" type="datetime1">
              <a:rPr lang="en-US" smtClean="0"/>
              <a:t>10/22/2015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C526E-0A08-E844-A4EE-F41C4940EF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912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ED24-76C6-48EA-BA5E-F8F51EDCD90F}" type="datetime1">
              <a:rPr lang="en-US" smtClean="0"/>
              <a:t>10/22/2015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C526E-0A08-E844-A4EE-F41C4940EF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517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1B12C-0737-4130-9713-95A5737AB74A}" type="datetime1">
              <a:rPr lang="en-US" smtClean="0"/>
              <a:t>10/22/2015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C526E-0A08-E844-A4EE-F41C4940EF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9732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1"/>
          <p:cNvSpPr>
            <a:spLocks noChangeArrowheads="1"/>
          </p:cNvSpPr>
          <p:nvPr/>
        </p:nvSpPr>
        <p:spPr bwMode="ltGray">
          <a:xfrm>
            <a:off x="0" y="2392363"/>
            <a:ext cx="9144000" cy="2189162"/>
          </a:xfrm>
          <a:prstGeom prst="rect">
            <a:avLst/>
          </a:prstGeom>
          <a:solidFill>
            <a:srgbClr val="8B0E0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1078992" y="2587752"/>
            <a:ext cx="7772400" cy="1792224"/>
          </a:xfrm>
        </p:spPr>
        <p:txBody>
          <a:bodyPr>
            <a:noAutofit/>
          </a:bodyPr>
          <a:lstStyle>
            <a:lvl1pPr algn="r">
              <a:defRPr sz="3000" baseline="0">
                <a:solidFill>
                  <a:schemeClr val="bg1"/>
                </a:solidFill>
              </a:defRPr>
            </a:lvl1pPr>
          </a:lstStyle>
          <a:p>
            <a:r>
              <a:rPr lang="en-US" sz="3000" dirty="0" smtClean="0"/>
              <a:t>COVER PAGE TITLE (30 PTS)</a:t>
            </a:r>
            <a:br>
              <a:rPr lang="en-US" sz="3000" dirty="0" smtClean="0"/>
            </a:br>
            <a:r>
              <a:rPr lang="en-US" sz="2400" dirty="0" smtClean="0"/>
              <a:t>Cover Page Subtitle 1 (24 </a:t>
            </a:r>
            <a:r>
              <a:rPr lang="en-US" sz="2400" dirty="0" err="1" smtClean="0"/>
              <a:t>pts</a:t>
            </a:r>
            <a:r>
              <a:rPr lang="en-US" sz="2400" dirty="0" smtClean="0"/>
              <a:t>)</a:t>
            </a:r>
            <a:br>
              <a:rPr lang="en-US" sz="2400" dirty="0" smtClean="0"/>
            </a:br>
            <a:r>
              <a:rPr lang="en-US" sz="2400" dirty="0" smtClean="0"/>
              <a:t>Cover Page Subtitle 2 (24 </a:t>
            </a:r>
            <a:r>
              <a:rPr lang="en-US" sz="2400" dirty="0" err="1" smtClean="0"/>
              <a:t>pts</a:t>
            </a:r>
            <a:r>
              <a:rPr lang="en-US" sz="2400" dirty="0" smtClean="0"/>
              <a:t>)</a:t>
            </a:r>
            <a:br>
              <a:rPr lang="en-US" sz="2400" dirty="0" smtClean="0"/>
            </a:br>
            <a:r>
              <a:rPr lang="en-US" sz="2400" dirty="0" smtClean="0"/>
              <a:t>Date (24 </a:t>
            </a:r>
            <a:r>
              <a:rPr lang="en-US" sz="2400" dirty="0" err="1" smtClean="0"/>
              <a:t>pts</a:t>
            </a:r>
            <a:r>
              <a:rPr lang="en-US" sz="2400" dirty="0" smtClean="0"/>
              <a:t>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1371600" y="7848600"/>
            <a:ext cx="6400800" cy="182880"/>
          </a:xfrm>
        </p:spPr>
        <p:txBody>
          <a:bodyPr>
            <a:normAutofit/>
          </a:bodyPr>
          <a:lstStyle>
            <a:lvl1pPr marL="0" indent="0" algn="ctr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Do Not Use Subtitle Text Box</a:t>
            </a:r>
            <a:endParaRPr lang="en-US" dirty="0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gray">
          <a:xfrm>
            <a:off x="0" y="6497638"/>
            <a:ext cx="9144000" cy="42862"/>
          </a:xfrm>
          <a:prstGeom prst="rect">
            <a:avLst/>
          </a:prstGeom>
          <a:solidFill>
            <a:srgbClr val="5F606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/>
            <a:endParaRPr lang="en-US" dirty="0">
              <a:solidFill>
                <a:srgbClr val="6F12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6406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EC552C6-2F83-4239-AE29-80147B7BAAED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10/22/2015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BA36599-E19F-4D92-AC06-962A0E48F04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785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1371600" y="7845552"/>
            <a:ext cx="6400800" cy="182880"/>
          </a:xfrm>
        </p:spPr>
        <p:txBody>
          <a:bodyPr anchor="b">
            <a:normAutofit/>
          </a:bodyPr>
          <a:lstStyle>
            <a:lvl1pPr marL="0" indent="0" algn="ctr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11"/>
          <p:cNvSpPr>
            <a:spLocks noChangeArrowheads="1"/>
          </p:cNvSpPr>
          <p:nvPr/>
        </p:nvSpPr>
        <p:spPr bwMode="ltGray">
          <a:xfrm>
            <a:off x="0" y="2624328"/>
            <a:ext cx="9144000" cy="1920240"/>
          </a:xfrm>
          <a:prstGeom prst="rect">
            <a:avLst/>
          </a:prstGeom>
          <a:solidFill>
            <a:srgbClr val="8B0E0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1078992" y="2898648"/>
            <a:ext cx="7772400" cy="1371600"/>
          </a:xfrm>
        </p:spPr>
        <p:txBody>
          <a:bodyPr anchor="ctr" anchorCtr="0">
            <a:noAutofit/>
          </a:bodyPr>
          <a:lstStyle>
            <a:lvl1pPr algn="r">
              <a:defRPr sz="30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Add Divider Title</a:t>
            </a:r>
            <a:endParaRPr lang="en-US" dirty="0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gray">
          <a:xfrm>
            <a:off x="0" y="6497638"/>
            <a:ext cx="9144000" cy="42862"/>
          </a:xfrm>
          <a:prstGeom prst="rect">
            <a:avLst/>
          </a:prstGeom>
          <a:solidFill>
            <a:srgbClr val="5F606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/>
            <a:endParaRPr lang="en-US" dirty="0">
              <a:solidFill>
                <a:srgbClr val="6F12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F8C1B7DE-BE43-41A6-A23B-5E73240AC715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10/22/2015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BA36599-E19F-4D92-AC06-962A0E48F04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2797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57200" y="1143000"/>
            <a:ext cx="4038600" cy="498316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4648200" y="1143000"/>
            <a:ext cx="4038600" cy="498316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6DD4C8E4-475C-4FE1-A044-859567AA16C1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10/22/2015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BA36599-E19F-4D92-AC06-962A0E48F04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2521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rmAutofit/>
          </a:bodyPr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57200" y="1143000"/>
            <a:ext cx="4040188" cy="6397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457200" y="1905000"/>
            <a:ext cx="4040188" cy="42211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gray">
          <a:xfrm>
            <a:off x="4645025" y="1143000"/>
            <a:ext cx="4041775" cy="6397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gray">
          <a:xfrm>
            <a:off x="4645025" y="1905000"/>
            <a:ext cx="4041775" cy="42211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98F3D5C-30B8-4CF9-BC14-F5E49D637C2B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10/22/2015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BA36599-E19F-4D92-AC06-962A0E48F04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3706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1A4DD476-E0D7-406F-BE09-82056512D3F8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10/22/2015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BA36599-E19F-4D92-AC06-962A0E48F04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7148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C02D7DD8-7186-4D56-A760-FB547017CBAD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10/22/2015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BA36599-E19F-4D92-AC06-962A0E48F04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43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1"/>
          <p:cNvSpPr>
            <a:spLocks noChangeArrowheads="1"/>
          </p:cNvSpPr>
          <p:nvPr/>
        </p:nvSpPr>
        <p:spPr bwMode="ltGray">
          <a:xfrm>
            <a:off x="0" y="2392363"/>
            <a:ext cx="9144000" cy="2189162"/>
          </a:xfrm>
          <a:prstGeom prst="rect">
            <a:avLst/>
          </a:prstGeom>
          <a:solidFill>
            <a:srgbClr val="8B0E0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1078992" y="2587752"/>
            <a:ext cx="7772400" cy="1792224"/>
          </a:xfrm>
        </p:spPr>
        <p:txBody>
          <a:bodyPr>
            <a:noAutofit/>
          </a:bodyPr>
          <a:lstStyle>
            <a:lvl1pPr algn="r">
              <a:defRPr sz="3000" baseline="0">
                <a:solidFill>
                  <a:schemeClr val="bg1"/>
                </a:solidFill>
              </a:defRPr>
            </a:lvl1pPr>
          </a:lstStyle>
          <a:p>
            <a:r>
              <a:rPr lang="en-US" sz="3000" dirty="0" smtClean="0"/>
              <a:t>COVER PAGE TITLE (30 PTS)</a:t>
            </a:r>
            <a:br>
              <a:rPr lang="en-US" sz="3000" dirty="0" smtClean="0"/>
            </a:br>
            <a:r>
              <a:rPr lang="en-US" sz="2400" dirty="0" smtClean="0"/>
              <a:t>Cover Page Subtitle 1 (24 </a:t>
            </a:r>
            <a:r>
              <a:rPr lang="en-US" sz="2400" dirty="0" err="1" smtClean="0"/>
              <a:t>pts</a:t>
            </a:r>
            <a:r>
              <a:rPr lang="en-US" sz="2400" dirty="0" smtClean="0"/>
              <a:t>)</a:t>
            </a:r>
            <a:br>
              <a:rPr lang="en-US" sz="2400" dirty="0" smtClean="0"/>
            </a:br>
            <a:r>
              <a:rPr lang="en-US" sz="2400" dirty="0" smtClean="0"/>
              <a:t>Cover Page Subtitle 2 (24 </a:t>
            </a:r>
            <a:r>
              <a:rPr lang="en-US" sz="2400" dirty="0" err="1" smtClean="0"/>
              <a:t>pts</a:t>
            </a:r>
            <a:r>
              <a:rPr lang="en-US" sz="2400" dirty="0" smtClean="0"/>
              <a:t>)</a:t>
            </a:r>
            <a:br>
              <a:rPr lang="en-US" sz="2400" dirty="0" smtClean="0"/>
            </a:br>
            <a:r>
              <a:rPr lang="en-US" sz="2400" dirty="0" smtClean="0"/>
              <a:t>Date (24 </a:t>
            </a:r>
            <a:r>
              <a:rPr lang="en-US" sz="2400" dirty="0" err="1" smtClean="0"/>
              <a:t>pts</a:t>
            </a:r>
            <a:r>
              <a:rPr lang="en-US" sz="2400" dirty="0" smtClean="0"/>
              <a:t>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1371600" y="7848600"/>
            <a:ext cx="6400800" cy="182880"/>
          </a:xfrm>
        </p:spPr>
        <p:txBody>
          <a:bodyPr>
            <a:normAutofit/>
          </a:bodyPr>
          <a:lstStyle>
            <a:lvl1pPr marL="0" indent="0" algn="ctr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Do Not Use Subtitle Text Box</a:t>
            </a:r>
            <a:endParaRPr lang="en-US" dirty="0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gray">
          <a:xfrm>
            <a:off x="0" y="6497638"/>
            <a:ext cx="9144000" cy="42862"/>
          </a:xfrm>
          <a:prstGeom prst="rect">
            <a:avLst/>
          </a:prstGeom>
          <a:solidFill>
            <a:srgbClr val="5F606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/>
            <a:endParaRPr lang="en-US" dirty="0">
              <a:solidFill>
                <a:srgbClr val="6F12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27398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EC552C6-2F83-4239-AE29-80147B7BAAED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10/22/2015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BA36599-E19F-4D92-AC06-962A0E48F04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7927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1371600" y="7845552"/>
            <a:ext cx="6400800" cy="182880"/>
          </a:xfrm>
        </p:spPr>
        <p:txBody>
          <a:bodyPr anchor="b">
            <a:normAutofit/>
          </a:bodyPr>
          <a:lstStyle>
            <a:lvl1pPr marL="0" indent="0" algn="ctr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11"/>
          <p:cNvSpPr>
            <a:spLocks noChangeArrowheads="1"/>
          </p:cNvSpPr>
          <p:nvPr/>
        </p:nvSpPr>
        <p:spPr bwMode="ltGray">
          <a:xfrm>
            <a:off x="0" y="2624328"/>
            <a:ext cx="9144000" cy="1920240"/>
          </a:xfrm>
          <a:prstGeom prst="rect">
            <a:avLst/>
          </a:prstGeom>
          <a:solidFill>
            <a:srgbClr val="8B0E0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1078992" y="2898648"/>
            <a:ext cx="7772400" cy="1371600"/>
          </a:xfrm>
        </p:spPr>
        <p:txBody>
          <a:bodyPr anchor="ctr" anchorCtr="0">
            <a:noAutofit/>
          </a:bodyPr>
          <a:lstStyle>
            <a:lvl1pPr algn="r">
              <a:defRPr sz="30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Add Divider Title</a:t>
            </a:r>
            <a:endParaRPr lang="en-US" dirty="0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gray">
          <a:xfrm>
            <a:off x="0" y="6497638"/>
            <a:ext cx="9144000" cy="42862"/>
          </a:xfrm>
          <a:prstGeom prst="rect">
            <a:avLst/>
          </a:prstGeom>
          <a:solidFill>
            <a:srgbClr val="5F606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/>
            <a:endParaRPr lang="en-US" dirty="0">
              <a:solidFill>
                <a:srgbClr val="6F12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F8C1B7DE-BE43-41A6-A23B-5E73240AC715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10/22/2015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BA36599-E19F-4D92-AC06-962A0E48F04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44679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gray">
          <a:xfrm>
            <a:off x="457200" y="1143000"/>
            <a:ext cx="4038600" cy="498316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4648200" y="1143000"/>
            <a:ext cx="4038600" cy="498316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6DD4C8E4-475C-4FE1-A044-859567AA16C1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10/22/2015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BA36599-E19F-4D92-AC06-962A0E48F04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376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>
            <a:normAutofit/>
          </a:bodyPr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57200" y="1143000"/>
            <a:ext cx="4040188" cy="6397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457200" y="1905000"/>
            <a:ext cx="4040188" cy="42211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gray">
          <a:xfrm>
            <a:off x="4645025" y="1143000"/>
            <a:ext cx="4041775" cy="6397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gray">
          <a:xfrm>
            <a:off x="4645025" y="1905000"/>
            <a:ext cx="4041775" cy="42211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98F3D5C-30B8-4CF9-BC14-F5E49D637C2B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10/22/2015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BA36599-E19F-4D92-AC06-962A0E48F04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861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1A4DD476-E0D7-406F-BE09-82056512D3F8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10/22/2015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BA36599-E19F-4D92-AC06-962A0E48F04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5125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C02D7DD8-7186-4D56-A760-FB547017CBAD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10/22/2015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BA36599-E19F-4D92-AC06-962A0E48F04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5214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319600-CCC2-4531-9CFE-9D9BB68D6892}" type="datetime1">
              <a:rPr lang="en-US" smtClean="0"/>
              <a:t>10/22/2015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FC526E-0A08-E844-A4EE-F41C4940EF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595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57200" y="73152"/>
            <a:ext cx="6629400" cy="841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57200" y="1161288"/>
            <a:ext cx="8229600" cy="5084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gray">
          <a:xfrm>
            <a:off x="457200" y="6300215"/>
            <a:ext cx="2133600" cy="475488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FCE682D5-ED2B-481A-8B61-1BB0BF564F90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pPr defTabSz="914400"/>
              <a:t>10/22/2015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3124200" y="6300214"/>
            <a:ext cx="2895600" cy="475488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6553200" y="6300214"/>
            <a:ext cx="2133600" cy="475488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0BA36599-E19F-4D92-AC06-962A0E48F04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 defTabSz="914400"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ltGray">
          <a:xfrm flipV="1">
            <a:off x="0" y="971550"/>
            <a:ext cx="9144000" cy="76200"/>
          </a:xfrm>
          <a:prstGeom prst="rect">
            <a:avLst/>
          </a:prstGeom>
          <a:solidFill>
            <a:srgbClr val="8B0E0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none" anchor="ctr"/>
          <a:lstStyle/>
          <a:p>
            <a:pPr algn="ctr" defTabSz="914400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ltGray">
          <a:xfrm>
            <a:off x="0" y="6497638"/>
            <a:ext cx="9144000" cy="42862"/>
          </a:xfrm>
          <a:prstGeom prst="rect">
            <a:avLst/>
          </a:prstGeom>
          <a:solidFill>
            <a:srgbClr val="5F606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/>
            <a:endParaRPr lang="en-US" dirty="0">
              <a:solidFill>
                <a:srgbClr val="6F12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500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57200" y="73152"/>
            <a:ext cx="6629400" cy="841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57200" y="1161288"/>
            <a:ext cx="8229600" cy="5084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gray">
          <a:xfrm>
            <a:off x="457200" y="6300215"/>
            <a:ext cx="2133600" cy="475488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FCE682D5-ED2B-481A-8B61-1BB0BF564F90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pPr defTabSz="914400"/>
              <a:t>10/22/2015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3124200" y="6300214"/>
            <a:ext cx="2895600" cy="475488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6553200" y="6300214"/>
            <a:ext cx="2133600" cy="475488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0BA36599-E19F-4D92-AC06-962A0E48F04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 defTabSz="914400"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ltGray">
          <a:xfrm flipV="1">
            <a:off x="0" y="971550"/>
            <a:ext cx="9144000" cy="76200"/>
          </a:xfrm>
          <a:prstGeom prst="rect">
            <a:avLst/>
          </a:prstGeom>
          <a:solidFill>
            <a:srgbClr val="8B0E0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none" anchor="ctr"/>
          <a:lstStyle/>
          <a:p>
            <a:pPr algn="ctr" defTabSz="914400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ltGray">
          <a:xfrm>
            <a:off x="0" y="6497638"/>
            <a:ext cx="9144000" cy="42862"/>
          </a:xfrm>
          <a:prstGeom prst="rect">
            <a:avLst/>
          </a:prstGeom>
          <a:solidFill>
            <a:srgbClr val="5F606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/>
            <a:endParaRPr lang="en-US" dirty="0">
              <a:solidFill>
                <a:srgbClr val="6F12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007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600" b="1" u="sng" dirty="0" smtClean="0"/>
              <a:t>BIRFURCATION OF PROPERTIES</a:t>
            </a:r>
            <a:endParaRPr lang="en-US" sz="26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402320" cy="506095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600" b="1" u="sng" smtClean="0"/>
              <a:t>Example </a:t>
            </a:r>
            <a:r>
              <a:rPr lang="en-US" sz="3600" b="1" u="sng" dirty="0" smtClean="0"/>
              <a:t>1</a:t>
            </a:r>
            <a:r>
              <a:rPr lang="en-US" sz="3600" b="1" dirty="0" smtClean="0"/>
              <a:t>:</a:t>
            </a:r>
            <a:endParaRPr lang="en-US" sz="3600" dirty="0"/>
          </a:p>
          <a:p>
            <a:pPr marL="0">
              <a:buFont typeface="Symbol"/>
              <a:buChar char="·"/>
              <a:tabLst>
                <a:tab pos="1371600" algn="ctr"/>
                <a:tab pos="2803525" algn="ctr"/>
                <a:tab pos="4287838" algn="ctr"/>
              </a:tabLst>
            </a:pPr>
            <a:r>
              <a:rPr lang="en-US" sz="3400" dirty="0">
                <a:sym typeface="Symbol"/>
              </a:rPr>
              <a:t>	</a:t>
            </a:r>
            <a:r>
              <a:rPr lang="en-US" sz="3100" u="sng" dirty="0">
                <a:sym typeface="Symbol"/>
              </a:rPr>
              <a:t>Value</a:t>
            </a:r>
            <a:r>
              <a:rPr lang="en-US" sz="3100" dirty="0">
                <a:sym typeface="Symbol"/>
              </a:rPr>
              <a:t>	</a:t>
            </a:r>
            <a:r>
              <a:rPr lang="en-US" sz="3100" u="sng" dirty="0">
                <a:sym typeface="Symbol"/>
              </a:rPr>
              <a:t>Basis</a:t>
            </a:r>
            <a:r>
              <a:rPr lang="en-US" sz="3100" dirty="0">
                <a:sym typeface="Symbol"/>
              </a:rPr>
              <a:t>	</a:t>
            </a:r>
            <a:r>
              <a:rPr lang="en-US" sz="3100" u="sng" dirty="0">
                <a:sym typeface="Symbol"/>
              </a:rPr>
              <a:t>Debt</a:t>
            </a:r>
            <a:r>
              <a:rPr lang="en-US" sz="3100" dirty="0">
                <a:sym typeface="Symbol"/>
              </a:rPr>
              <a:t/>
            </a:r>
            <a:br>
              <a:rPr lang="en-US" sz="3100" dirty="0">
                <a:sym typeface="Symbol"/>
              </a:rPr>
            </a:br>
            <a:r>
              <a:rPr lang="en-US" sz="3100" dirty="0">
                <a:sym typeface="Symbol"/>
              </a:rPr>
              <a:t>	$900,000	$450,000	$</a:t>
            </a:r>
            <a:r>
              <a:rPr lang="en-US" sz="3100" dirty="0" smtClean="0">
                <a:sym typeface="Symbol"/>
              </a:rPr>
              <a:t>300,000</a:t>
            </a:r>
          </a:p>
          <a:p>
            <a:pPr marL="0">
              <a:spcBef>
                <a:spcPts val="1200"/>
              </a:spcBef>
              <a:buFont typeface="Symbol"/>
              <a:buChar char="·"/>
              <a:tabLst>
                <a:tab pos="800100" algn="ctr"/>
                <a:tab pos="2000250" algn="ctr"/>
                <a:tab pos="3200400" algn="ctr"/>
              </a:tabLst>
            </a:pPr>
            <a:r>
              <a:rPr lang="en-US" sz="3100" dirty="0" smtClean="0">
                <a:sym typeface="Symbol"/>
              </a:rPr>
              <a:t>3 equal partners ABC.</a:t>
            </a:r>
          </a:p>
          <a:p>
            <a:pPr>
              <a:spcBef>
                <a:spcPts val="1200"/>
              </a:spcBef>
              <a:buFont typeface="Symbol"/>
              <a:buChar char="·"/>
              <a:tabLst>
                <a:tab pos="800100" algn="ctr"/>
                <a:tab pos="2000250" algn="ctr"/>
                <a:tab pos="3200400" algn="ctr"/>
              </a:tabLst>
            </a:pPr>
            <a:r>
              <a:rPr lang="en-US" sz="3100" dirty="0" smtClean="0"/>
              <a:t>ABC wants to exchange qualifying property for a new property but C wants to cash out and requires that, as a condition to the deal, the buyer has to be two legal entities:  E1 buying a 1/3 interest and E2 doing a 2/3 interest exchange.</a:t>
            </a:r>
          </a:p>
          <a:p>
            <a:pPr>
              <a:spcBef>
                <a:spcPts val="1200"/>
              </a:spcBef>
              <a:buFont typeface="Symbol"/>
              <a:buChar char="·"/>
              <a:tabLst>
                <a:tab pos="800100" algn="ctr"/>
                <a:tab pos="2000250" algn="ctr"/>
                <a:tab pos="3200400" algn="ctr"/>
              </a:tabLst>
            </a:pPr>
            <a:r>
              <a:rPr lang="en-US" sz="3100" dirty="0" smtClean="0"/>
              <a:t>ABC may try to bifurcate the property into two separate cotenant interests using a DE to hold title to one of the </a:t>
            </a:r>
            <a:r>
              <a:rPr lang="en-US" sz="3100" dirty="0" err="1" smtClean="0"/>
              <a:t>cotenancy</a:t>
            </a:r>
            <a:r>
              <a:rPr lang="en-US" sz="3100" dirty="0" smtClean="0"/>
              <a:t> interests.</a:t>
            </a:r>
            <a:endParaRPr lang="en-US" sz="3100" dirty="0"/>
          </a:p>
          <a:p>
            <a:pPr>
              <a:spcBef>
                <a:spcPts val="1200"/>
              </a:spcBef>
              <a:buFont typeface="Symbol"/>
              <a:buChar char="·"/>
              <a:tabLst>
                <a:tab pos="800100" algn="ctr"/>
                <a:tab pos="2000250" algn="ctr"/>
                <a:tab pos="3200400" algn="ctr"/>
              </a:tabLst>
            </a:pPr>
            <a:r>
              <a:rPr lang="en-US" sz="3100" dirty="0" smtClean="0"/>
              <a:t>2/3 co-tenancy interest ($600,000 or 2/3 of the property)</a:t>
            </a:r>
          </a:p>
          <a:p>
            <a:pPr>
              <a:spcBef>
                <a:spcPts val="1200"/>
              </a:spcBef>
              <a:buFont typeface="Symbol"/>
              <a:buChar char="·"/>
              <a:tabLst>
                <a:tab pos="800100" algn="ctr"/>
                <a:tab pos="2000250" algn="ctr"/>
                <a:tab pos="3200400" algn="ctr"/>
              </a:tabLst>
            </a:pPr>
            <a:r>
              <a:rPr lang="en-US" sz="3100" dirty="0" smtClean="0"/>
              <a:t>1/3 co-tenancy interest ($300,000 or 1/3).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C526E-0A08-E844-A4EE-F41C4940EFD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94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600" b="1" u="sng" dirty="0" smtClean="0"/>
              <a:t>BIRFURCATION OF PROPERTIES</a:t>
            </a:r>
            <a:endParaRPr lang="en-US" sz="26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3500" dirty="0" smtClean="0"/>
              <a:t>ABC creates a DE and transfers a 1/3 interest to the DE with a debt allocation agreement.</a:t>
            </a:r>
          </a:p>
          <a:p>
            <a:pPr lvl="2"/>
            <a:endParaRPr lang="en-US" dirty="0"/>
          </a:p>
          <a:p>
            <a:pPr>
              <a:spcAft>
                <a:spcPts val="600"/>
              </a:spcAft>
            </a:pPr>
            <a:endParaRPr lang="en-US" sz="1600" dirty="0" smtClean="0"/>
          </a:p>
          <a:p>
            <a:pPr>
              <a:spcAft>
                <a:spcPts val="600"/>
              </a:spcAft>
            </a:pPr>
            <a:endParaRPr lang="en-US" dirty="0" smtClean="0"/>
          </a:p>
          <a:p>
            <a:pPr marL="914400" lvl="2" indent="0">
              <a:buNone/>
            </a:pPr>
            <a:endParaRPr lang="en-US" dirty="0" smtClean="0"/>
          </a:p>
          <a:p>
            <a:pPr marL="914400" lvl="2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C526E-0A08-E844-A4EE-F41C4940EFD7}" type="slidenum">
              <a:rPr lang="en-US" smtClean="0"/>
              <a:t>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63650" y="2873633"/>
            <a:ext cx="6985000" cy="1981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Isosceles Triangle 5"/>
          <p:cNvSpPr/>
          <p:nvPr/>
        </p:nvSpPr>
        <p:spPr>
          <a:xfrm>
            <a:off x="1632204" y="3680597"/>
            <a:ext cx="1219200" cy="1082247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ABC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6324600" y="3680598"/>
            <a:ext cx="1054100" cy="108224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/>
          </a:p>
          <a:p>
            <a:pPr algn="ctr"/>
            <a:r>
              <a:rPr lang="en-US" sz="2000" dirty="0" smtClean="0"/>
              <a:t>DE</a:t>
            </a:r>
            <a:endParaRPr lang="en-US" sz="2000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136900" y="4137798"/>
            <a:ext cx="28829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3136900" y="4429899"/>
            <a:ext cx="28829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619500" y="3680598"/>
            <a:ext cx="191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1/3 Interest</a:t>
            </a:r>
            <a:endParaRPr lang="en-US" dirty="0"/>
          </a:p>
        </p:txBody>
      </p:sp>
      <p:sp>
        <p:nvSpPr>
          <p:cNvPr id="22" name="Text Box 2"/>
          <p:cNvSpPr txBox="1">
            <a:spLocks noChangeArrowheads="1"/>
          </p:cNvSpPr>
          <p:nvPr/>
        </p:nvSpPr>
        <p:spPr bwMode="auto">
          <a:xfrm>
            <a:off x="3136900" y="4762845"/>
            <a:ext cx="2933700" cy="57390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dirty="0">
                <a:effectLst/>
                <a:latin typeface="Calibri"/>
                <a:ea typeface="Times New Roman"/>
                <a:cs typeface="Times New Roman"/>
              </a:rPr>
              <a:t>Debt Allocation Agreement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32204" y="5049798"/>
            <a:ext cx="16570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</a:rPr>
              <a:t>  $600,000</a:t>
            </a:r>
          </a:p>
          <a:p>
            <a:r>
              <a:rPr lang="en-US" u="heavy" dirty="0">
                <a:latin typeface="+mj-lt"/>
                <a:ea typeface="Times New Roman"/>
              </a:rPr>
              <a:t>&lt;$200,000</a:t>
            </a:r>
            <a:r>
              <a:rPr lang="en-US" u="heavy" dirty="0" smtClean="0">
                <a:latin typeface="+mj-lt"/>
                <a:ea typeface="Times New Roman"/>
              </a:rPr>
              <a:t>&gt;</a:t>
            </a:r>
          </a:p>
          <a:p>
            <a:r>
              <a:rPr lang="en-US" dirty="0" smtClean="0">
                <a:latin typeface="+mj-lt"/>
                <a:ea typeface="Times New Roman"/>
              </a:rPr>
              <a:t>  $400,000</a:t>
            </a:r>
            <a:endParaRPr lang="en-US" dirty="0">
              <a:latin typeface="+mj-lt"/>
              <a:ea typeface="Times New Roman"/>
            </a:endParaRPr>
          </a:p>
          <a:p>
            <a:endParaRPr lang="en-US" dirty="0">
              <a:effectLst/>
              <a:latin typeface="Times New Roman"/>
              <a:ea typeface="Times New Roman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6045200" y="5184344"/>
            <a:ext cx="1193800" cy="606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6324600" y="5032296"/>
            <a:ext cx="16570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</a:rPr>
              <a:t>  $300,000</a:t>
            </a:r>
          </a:p>
          <a:p>
            <a:r>
              <a:rPr lang="en-US" u="heavy" dirty="0" smtClean="0">
                <a:latin typeface="+mj-lt"/>
                <a:ea typeface="Times New Roman"/>
              </a:rPr>
              <a:t>&lt;$100,000&gt;</a:t>
            </a:r>
          </a:p>
          <a:p>
            <a:r>
              <a:rPr lang="en-US" dirty="0" smtClean="0">
                <a:latin typeface="+mj-lt"/>
                <a:ea typeface="Times New Roman"/>
              </a:rPr>
              <a:t>  $200,000</a:t>
            </a:r>
            <a:endParaRPr lang="en-US" dirty="0">
              <a:latin typeface="+mj-lt"/>
              <a:ea typeface="Times New Roman"/>
            </a:endParaRPr>
          </a:p>
          <a:p>
            <a:endParaRPr lang="en-US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01088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600" b="1" u="sng" dirty="0" smtClean="0"/>
              <a:t>BIRFURCATION OF PROPERTIES</a:t>
            </a:r>
            <a:endParaRPr lang="en-US" sz="26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ABC Partnership Agreement is amended to allocate all of the gain ($300,000 - $150,000) to C.</a:t>
            </a:r>
            <a:endParaRPr lang="en-US" sz="1400" dirty="0" smtClean="0"/>
          </a:p>
          <a:p>
            <a:pPr>
              <a:spcAft>
                <a:spcPts val="600"/>
              </a:spcAft>
            </a:pPr>
            <a:endParaRPr lang="en-US" sz="3400" dirty="0" smtClean="0"/>
          </a:p>
          <a:p>
            <a:pPr lvl="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C526E-0A08-E844-A4EE-F41C4940EFD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031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600" b="1" u="sng" dirty="0" smtClean="0"/>
              <a:t>BIFURCATION OF PROPERTIES</a:t>
            </a:r>
            <a:endParaRPr lang="en-US" sz="26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spcAft>
                <a:spcPts val="600"/>
              </a:spcAft>
            </a:pPr>
            <a:r>
              <a:rPr lang="en-US" sz="2800" dirty="0" smtClean="0"/>
              <a:t>ABC enters into 2 contracts to sell to two separate SPEs formed by Buyer: E1 and E2.  2/3 will be sold as an exchange under PSA1 to E2; 1/3 will be sold for cash under PSA2 to E1.</a:t>
            </a:r>
          </a:p>
          <a:p>
            <a:pPr marL="0" lvl="0" indent="0">
              <a:spcAft>
                <a:spcPts val="600"/>
              </a:spcAft>
              <a:buNone/>
            </a:pPr>
            <a:r>
              <a:rPr lang="en-US" sz="3300" dirty="0" smtClean="0"/>
              <a:t>                                                     </a:t>
            </a:r>
            <a:endParaRPr lang="en-US" sz="3300" dirty="0"/>
          </a:p>
          <a:p>
            <a:pPr marL="0" lvl="0" indent="0">
              <a:spcAft>
                <a:spcPts val="600"/>
              </a:spcAft>
              <a:buNone/>
            </a:pPr>
            <a:r>
              <a:rPr lang="en-US" sz="3300" dirty="0" smtClean="0"/>
              <a:t>  </a:t>
            </a:r>
          </a:p>
          <a:p>
            <a:pPr marL="0" lvl="0" indent="0">
              <a:spcAft>
                <a:spcPts val="600"/>
              </a:spcAft>
              <a:buNone/>
            </a:pPr>
            <a:endParaRPr lang="en-US" sz="33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C526E-0A08-E844-A4EE-F41C4940EFD7}" type="slidenum">
              <a:rPr lang="en-US" smtClean="0"/>
              <a:t>4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99027" y="3390900"/>
            <a:ext cx="165709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>
                <a:latin typeface="+mj-lt"/>
              </a:rPr>
              <a:t>PSA</a:t>
            </a:r>
            <a:r>
              <a:rPr lang="en-US" sz="2000" dirty="0" smtClean="0">
                <a:latin typeface="+mj-lt"/>
              </a:rPr>
              <a:t> #1</a:t>
            </a:r>
          </a:p>
          <a:p>
            <a:pPr algn="ctr"/>
            <a:r>
              <a:rPr lang="en-US" sz="2000" dirty="0" smtClean="0">
                <a:latin typeface="+mj-lt"/>
                <a:ea typeface="Times New Roman"/>
              </a:rPr>
              <a:t>2/3 Property </a:t>
            </a:r>
            <a:endParaRPr lang="en-US" sz="2000" dirty="0">
              <a:latin typeface="+mj-lt"/>
              <a:ea typeface="Times New Roman"/>
            </a:endParaRPr>
          </a:p>
          <a:p>
            <a:endParaRPr lang="en-US" dirty="0">
              <a:effectLst/>
              <a:latin typeface="Times New Roman"/>
              <a:ea typeface="Times New Roman"/>
            </a:endParaRPr>
          </a:p>
        </p:txBody>
      </p:sp>
      <p:sp>
        <p:nvSpPr>
          <p:cNvPr id="7" name="Isosceles Triangle 6"/>
          <p:cNvSpPr/>
          <p:nvPr/>
        </p:nvSpPr>
        <p:spPr>
          <a:xfrm>
            <a:off x="1892300" y="3390900"/>
            <a:ext cx="1231900" cy="1117600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ABC</a:t>
            </a:r>
            <a:endParaRPr lang="en-US" sz="2000" dirty="0"/>
          </a:p>
        </p:txBody>
      </p:sp>
      <p:sp>
        <p:nvSpPr>
          <p:cNvPr id="8" name="Rectangle 7"/>
          <p:cNvSpPr/>
          <p:nvPr/>
        </p:nvSpPr>
        <p:spPr>
          <a:xfrm>
            <a:off x="1892300" y="4940300"/>
            <a:ext cx="1231900" cy="100452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DE</a:t>
            </a:r>
            <a:endParaRPr lang="en-US" sz="2000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2987040" y="4051300"/>
            <a:ext cx="332232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3200400" y="5442561"/>
            <a:ext cx="310896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899027" y="4800594"/>
            <a:ext cx="165709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+mj-lt"/>
              </a:rPr>
              <a:t>PSA #2</a:t>
            </a:r>
          </a:p>
          <a:p>
            <a:pPr algn="ctr"/>
            <a:r>
              <a:rPr lang="en-US" sz="2000" dirty="0">
                <a:latin typeface="+mj-lt"/>
                <a:ea typeface="Times New Roman"/>
              </a:rPr>
              <a:t>1</a:t>
            </a:r>
            <a:r>
              <a:rPr lang="en-US" sz="2000" dirty="0" smtClean="0">
                <a:latin typeface="+mj-lt"/>
                <a:ea typeface="Times New Roman"/>
              </a:rPr>
              <a:t>/3 Property </a:t>
            </a:r>
            <a:endParaRPr lang="en-US" sz="2000" dirty="0">
              <a:latin typeface="+mj-lt"/>
              <a:ea typeface="Times New Roman"/>
            </a:endParaRPr>
          </a:p>
          <a:p>
            <a:endParaRPr lang="en-US" dirty="0">
              <a:effectLst/>
              <a:latin typeface="Times New Roman"/>
              <a:ea typeface="Times New Roman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724652" y="3797023"/>
            <a:ext cx="165709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+mj-lt"/>
              </a:rPr>
              <a:t>E2</a:t>
            </a:r>
            <a:endParaRPr lang="en-US" sz="2800" dirty="0">
              <a:latin typeface="+mj-lt"/>
              <a:ea typeface="Times New Roman"/>
            </a:endParaRPr>
          </a:p>
          <a:p>
            <a:endParaRPr lang="en-US" dirty="0">
              <a:effectLst/>
              <a:latin typeface="Times New Roman"/>
              <a:ea typeface="Times New Roman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24652" y="5154268"/>
            <a:ext cx="165709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+mj-lt"/>
              </a:rPr>
              <a:t>E1</a:t>
            </a:r>
            <a:endParaRPr lang="en-US" sz="2800" dirty="0">
              <a:latin typeface="+mj-lt"/>
              <a:ea typeface="Times New Roman"/>
            </a:endParaRPr>
          </a:p>
          <a:p>
            <a:endParaRPr lang="en-US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6705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600" b="1" u="sng" dirty="0" smtClean="0"/>
              <a:t>BIRFURCATION OF PROPERTIES</a:t>
            </a:r>
            <a:endParaRPr lang="en-US" sz="26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ABC enters into a Starker Exchange arrangement with a QI for 2/3 of the property with a value of $600,000 and debt of $200,000.</a:t>
            </a:r>
          </a:p>
          <a:p>
            <a:pPr marL="0" indent="0">
              <a:spcAft>
                <a:spcPts val="600"/>
              </a:spcAft>
              <a:buNone/>
            </a:pPr>
            <a:endParaRPr lang="en-US" dirty="0" smtClean="0"/>
          </a:p>
          <a:p>
            <a:pPr marL="0" indent="0">
              <a:spcAft>
                <a:spcPts val="600"/>
              </a:spcAft>
              <a:buNone/>
            </a:pPr>
            <a:endParaRPr lang="en-US" dirty="0" smtClean="0"/>
          </a:p>
          <a:p>
            <a:pPr marL="0" indent="0">
              <a:spcAft>
                <a:spcPts val="600"/>
              </a:spcAft>
              <a:buNone/>
            </a:pPr>
            <a:endParaRPr lang="en-US" sz="1400" dirty="0" smtClean="0"/>
          </a:p>
          <a:p>
            <a:pPr>
              <a:spcAft>
                <a:spcPts val="600"/>
              </a:spcAft>
            </a:pPr>
            <a:endParaRPr lang="en-US" sz="3400" dirty="0" smtClean="0"/>
          </a:p>
          <a:p>
            <a:pPr lvl="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C526E-0A08-E844-A4EE-F41C4940EFD7}" type="slidenum">
              <a:rPr lang="en-US" smtClean="0"/>
              <a:t>5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92530" y="3718560"/>
            <a:ext cx="6985000" cy="1981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Isosceles Triangle 5"/>
          <p:cNvSpPr/>
          <p:nvPr/>
        </p:nvSpPr>
        <p:spPr>
          <a:xfrm>
            <a:off x="1828800" y="3931920"/>
            <a:ext cx="1828800" cy="1554480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ABC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5232400" y="3931920"/>
            <a:ext cx="1645920" cy="155448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QI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271520" y="4709160"/>
            <a:ext cx="196088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271520" y="4326076"/>
            <a:ext cx="1859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2/3 PSA #1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622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600" b="1" u="sng" dirty="0" smtClean="0"/>
              <a:t>BIRFURCATION OF PROPERTIES</a:t>
            </a:r>
            <a:endParaRPr lang="en-US" sz="26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3600" dirty="0" smtClean="0"/>
              <a:t>DE sells 1/3 of the property to E1 for cash and ABC then distributes the DE to C in retirement of C’s interest.</a:t>
            </a:r>
          </a:p>
          <a:p>
            <a:pPr>
              <a:spcAft>
                <a:spcPts val="600"/>
              </a:spcAft>
            </a:pPr>
            <a:endParaRPr lang="en-US" sz="3400" dirty="0" smtClean="0"/>
          </a:p>
          <a:p>
            <a:pPr lvl="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C526E-0A08-E844-A4EE-F41C4940EFD7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784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600" b="1" u="sng" dirty="0" smtClean="0"/>
              <a:t>BIRFURCATION OF PROPERTIES</a:t>
            </a:r>
            <a:endParaRPr lang="en-US" sz="26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C’s basis is increased to $200,000 as follows:</a:t>
            </a:r>
          </a:p>
          <a:p>
            <a:pPr lvl="1">
              <a:spcAft>
                <a:spcPts val="600"/>
              </a:spcAft>
            </a:pPr>
            <a:r>
              <a:rPr lang="en-US" sz="3000" dirty="0" smtClean="0"/>
              <a:t>$150,000 (outside basis) - $100,000 (debt relief) + $150,000 of gain = $200,000.</a:t>
            </a:r>
          </a:p>
          <a:p>
            <a:pPr lvl="1">
              <a:spcAft>
                <a:spcPts val="600"/>
              </a:spcAft>
            </a:pPr>
            <a:r>
              <a:rPr lang="en-US" sz="3000" dirty="0" smtClean="0"/>
              <a:t>C receives the DE with $200,000 in cash as its liquidating distribution without gain.</a:t>
            </a:r>
            <a:endParaRPr lang="en-US" sz="3000" dirty="0"/>
          </a:p>
          <a:p>
            <a:pPr>
              <a:spcAft>
                <a:spcPts val="600"/>
              </a:spcAft>
            </a:pPr>
            <a:endParaRPr lang="en-US" sz="1600" dirty="0" smtClean="0"/>
          </a:p>
          <a:p>
            <a:pPr>
              <a:spcAft>
                <a:spcPts val="600"/>
              </a:spcAft>
            </a:pPr>
            <a:endParaRPr lang="en-US" sz="3400" dirty="0" smtClean="0"/>
          </a:p>
          <a:p>
            <a:pPr lvl="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C526E-0A08-E844-A4EE-F41C4940EFD7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52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74712"/>
          </a:xfrm>
        </p:spPr>
        <p:txBody>
          <a:bodyPr>
            <a:normAutofit fontScale="90000"/>
          </a:bodyPr>
          <a:lstStyle/>
          <a:p>
            <a:r>
              <a:rPr lang="en-US" sz="2800" b="1" u="sng" dirty="0"/>
              <a:t>BIFURCATION OF </a:t>
            </a:r>
            <a:r>
              <a:rPr lang="en-US" sz="2800" b="1" u="sng" dirty="0" smtClean="0"/>
              <a:t>PROPERTIES</a:t>
            </a:r>
            <a:br>
              <a:rPr lang="en-US" sz="2800" b="1" u="sng" dirty="0" smtClean="0"/>
            </a:br>
            <a:r>
              <a:rPr lang="en-US" sz="2400" b="1" dirty="0" smtClean="0"/>
              <a:t>Benefits and Risks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C526E-0A08-E844-A4EE-F41C4940EFD7}" type="slidenum">
              <a:rPr lang="en-US" smtClean="0"/>
              <a:t>8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73100" y="1372870"/>
            <a:ext cx="8013700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 smtClean="0"/>
              <a:t>Benefits: </a:t>
            </a:r>
            <a:endParaRPr lang="en-US" sz="2000" b="1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/>
              <a:t>TP’s gain from the sale of the second </a:t>
            </a:r>
            <a:r>
              <a:rPr lang="en-US" sz="2000" dirty="0"/>
              <a:t>part is </a:t>
            </a:r>
            <a:r>
              <a:rPr lang="en-US" sz="2000" dirty="0" smtClean="0"/>
              <a:t>$150,000 rather than the $200,000 which would have to have been recognized if treated as boot.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/>
              <a:t>Gain is allocated to C who is in effect selling out.</a:t>
            </a:r>
          </a:p>
          <a:p>
            <a:pPr>
              <a:spcAft>
                <a:spcPts val="600"/>
              </a:spcAft>
            </a:pPr>
            <a:r>
              <a:rPr lang="en-US" sz="2000" b="1" dirty="0" smtClean="0"/>
              <a:t>Risks: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/>
              <a:t>If the Buyer entities are DEs, this would create more risk.</a:t>
            </a:r>
            <a:endParaRPr lang="en-US" sz="2000" b="1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/>
              <a:t>Sham/step/business purpose.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/>
              <a:t>704(b) allocation not recognized and may not be able to make numbers work exactly right.</a:t>
            </a:r>
          </a:p>
          <a:p>
            <a:pPr>
              <a:spcAft>
                <a:spcPts val="600"/>
              </a:spcAft>
            </a:pPr>
            <a:r>
              <a:rPr lang="en-US" sz="2000" b="1" dirty="0" smtClean="0"/>
              <a:t>Alternatives: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/>
              <a:t>If the property consists of multiple parcels, might have a better chance of working if there is an exchange of some parcels and sale of other parcels.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/>
              <a:t>Perhaps use a sale for part of property and a lease option for balance.</a:t>
            </a:r>
            <a:endParaRPr lang="en-US" sz="2000" b="1" u="sng" dirty="0" smtClean="0"/>
          </a:p>
        </p:txBody>
      </p:sp>
    </p:spTree>
    <p:extLst>
      <p:ext uri="{BB962C8B-B14F-4D97-AF65-F5344CB8AC3E}">
        <p14:creationId xmlns:p14="http://schemas.microsoft.com/office/powerpoint/2010/main" val="3787635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Default Theme">
  <a:themeElements>
    <a:clrScheme name="PH Colors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DEB408"/>
      </a:accent1>
      <a:accent2>
        <a:srgbClr val="004A8F"/>
      </a:accent2>
      <a:accent3>
        <a:srgbClr val="FFFFFF"/>
      </a:accent3>
      <a:accent4>
        <a:srgbClr val="000000"/>
      </a:accent4>
      <a:accent5>
        <a:srgbClr val="939598"/>
      </a:accent5>
      <a:accent6>
        <a:srgbClr val="8B0E04"/>
      </a:accent6>
      <a:hlink>
        <a:srgbClr val="8B0E04"/>
      </a:hlink>
      <a:folHlink>
        <a:srgbClr val="5F6062"/>
      </a:folHlink>
    </a:clrScheme>
    <a:fontScheme name="PH Fonts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Default Theme">
  <a:themeElements>
    <a:clrScheme name="PH Colors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DEB408"/>
      </a:accent1>
      <a:accent2>
        <a:srgbClr val="004A8F"/>
      </a:accent2>
      <a:accent3>
        <a:srgbClr val="FFFFFF"/>
      </a:accent3>
      <a:accent4>
        <a:srgbClr val="000000"/>
      </a:accent4>
      <a:accent5>
        <a:srgbClr val="939598"/>
      </a:accent5>
      <a:accent6>
        <a:srgbClr val="8B0E04"/>
      </a:accent6>
      <a:hlink>
        <a:srgbClr val="8B0E04"/>
      </a:hlink>
      <a:folHlink>
        <a:srgbClr val="5F6062"/>
      </a:folHlink>
    </a:clrScheme>
    <a:fontScheme name="PH Fonts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4283</TotalTime>
  <Words>393</Words>
  <Application>Microsoft Office PowerPoint</Application>
  <PresentationFormat>On-screen Show (4:3)</PresentationFormat>
  <Paragraphs>79</Paragraphs>
  <Slides>8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Office Theme</vt:lpstr>
      <vt:lpstr>Default Theme</vt:lpstr>
      <vt:lpstr>1_Default Theme</vt:lpstr>
      <vt:lpstr>BIRFURCATION OF PROPERTIES</vt:lpstr>
      <vt:lpstr>BIRFURCATION OF PROPERTIES</vt:lpstr>
      <vt:lpstr>BIRFURCATION OF PROPERTIES</vt:lpstr>
      <vt:lpstr>BIFURCATION OF PROPERTIES</vt:lpstr>
      <vt:lpstr>BIRFURCATION OF PROPERTIES</vt:lpstr>
      <vt:lpstr>BIRFURCATION OF PROPERTIES</vt:lpstr>
      <vt:lpstr>BIRFURCATION OF PROPERTIES</vt:lpstr>
      <vt:lpstr>BIFURCATION OF PROPERTIES Benefits and Risks</vt:lpstr>
    </vt:vector>
  </TitlesOfParts>
  <Company>Wagner Kirkman Blaine, et al.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Basics of Partnership Taxation</dc:title>
  <dc:creator>Irina Rospotnyuk</dc:creator>
  <cp:lastModifiedBy>Tara Weston</cp:lastModifiedBy>
  <cp:revision>267</cp:revision>
  <cp:lastPrinted>2015-10-19T18:41:42Z</cp:lastPrinted>
  <dcterms:created xsi:type="dcterms:W3CDTF">2015-02-23T22:45:44Z</dcterms:created>
  <dcterms:modified xsi:type="dcterms:W3CDTF">2015-10-22T15:47:24Z</dcterms:modified>
</cp:coreProperties>
</file>